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57" r:id="rId2"/>
    <p:sldId id="396" r:id="rId3"/>
    <p:sldId id="397" r:id="rId4"/>
    <p:sldId id="410" r:id="rId5"/>
    <p:sldId id="408" r:id="rId6"/>
    <p:sldId id="409" r:id="rId7"/>
    <p:sldId id="429" r:id="rId8"/>
    <p:sldId id="385" r:id="rId9"/>
    <p:sldId id="398" r:id="rId10"/>
    <p:sldId id="359" r:id="rId11"/>
    <p:sldId id="330" r:id="rId12"/>
    <p:sldId id="331" r:id="rId13"/>
    <p:sldId id="372" r:id="rId14"/>
    <p:sldId id="399" r:id="rId15"/>
    <p:sldId id="378" r:id="rId16"/>
    <p:sldId id="377" r:id="rId17"/>
    <p:sldId id="411" r:id="rId18"/>
    <p:sldId id="430" r:id="rId19"/>
    <p:sldId id="431" r:id="rId20"/>
    <p:sldId id="407" r:id="rId21"/>
    <p:sldId id="340" r:id="rId22"/>
    <p:sldId id="413" r:id="rId23"/>
    <p:sldId id="414" r:id="rId24"/>
    <p:sldId id="404" r:id="rId25"/>
    <p:sldId id="364" r:id="rId26"/>
    <p:sldId id="349" r:id="rId27"/>
    <p:sldId id="347" r:id="rId28"/>
    <p:sldId id="363" r:id="rId29"/>
    <p:sldId id="365" r:id="rId30"/>
    <p:sldId id="366" r:id="rId31"/>
    <p:sldId id="424" r:id="rId32"/>
    <p:sldId id="390" r:id="rId33"/>
    <p:sldId id="403" r:id="rId34"/>
    <p:sldId id="368" r:id="rId3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6D4"/>
    <a:srgbClr val="1414B2"/>
    <a:srgbClr val="ED7D31"/>
    <a:srgbClr val="990000"/>
    <a:srgbClr val="FE920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571" autoAdjust="0"/>
    <p:restoredTop sz="94280" autoAdjust="0"/>
  </p:normalViewPr>
  <p:slideViewPr>
    <p:cSldViewPr snapToGrid="0">
      <p:cViewPr varScale="1">
        <p:scale>
          <a:sx n="77" d="100"/>
          <a:sy n="77" d="100"/>
        </p:scale>
        <p:origin x="184" y="1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43707-40CE-1C4D-A342-DEBA2A69CDDC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AB4F1-E88B-3E4A-93A4-19F0B93E6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2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audio" Target="../media/media20.m4a"/><Relationship Id="rId5" Type="http://schemas.microsoft.com/office/2007/relationships/media" Target="../media/media20.m4a"/><Relationship Id="rId4" Type="http://schemas.openxmlformats.org/officeDocument/2006/relationships/audio" Target="../media/media19.mp3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4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7" name="Rectangle 6"/>
          <p:cNvSpPr/>
          <p:nvPr/>
        </p:nvSpPr>
        <p:spPr>
          <a:xfrm>
            <a:off x="150312" y="4313320"/>
            <a:ext cx="1138989" cy="934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455622" y="2768851"/>
            <a:ext cx="4507797" cy="817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Syllable Divisions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25566" y="1966494"/>
            <a:ext cx="453112" cy="37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343684" y="427885"/>
            <a:ext cx="2998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Part 3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73103" y="1999744"/>
            <a:ext cx="8422200" cy="0"/>
          </a:xfrm>
          <a:prstGeom prst="line">
            <a:avLst/>
          </a:prstGeom>
          <a:ln w="762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1FD105D-6DB2-4B76-9D8A-D75B6BE83700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60E5E1-22DD-4887-9087-C64FC7C65B6C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D48F3-3FEE-402C-935F-8CA2FE151C8D}"/>
              </a:ext>
            </a:extLst>
          </p:cNvPr>
          <p:cNvSpPr txBox="1"/>
          <p:nvPr/>
        </p:nvSpPr>
        <p:spPr>
          <a:xfrm>
            <a:off x="3424058" y="435364"/>
            <a:ext cx="5487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50. I am Alive: Prayer</a:t>
            </a:r>
          </a:p>
        </p:txBody>
      </p:sp>
      <p:pic>
        <p:nvPicPr>
          <p:cNvPr id="17" name="Picture 16" descr="../../01_SyllableBible/IVANSdrawings/ImagesForReadWithMeBible/FINAL_sent_to_FreeBibleImages_300dpi/49_53_I_Am_Alive/49_DadBoyPray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38238"/>
            <a:ext cx="2330450" cy="2950009"/>
          </a:xfrm>
          <a:prstGeom prst="rect">
            <a:avLst/>
          </a:prstGeom>
          <a:noFill/>
          <a:ln w="38100" cmpd="tri"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4358B9-4115-0342-BC53-BFBD7BEDD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1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3" grpId="0" animBg="1"/>
      <p:bldP spid="15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p</a:t>
            </a:r>
            <a:r>
              <a:rPr lang="en-US" sz="8000" dirty="0">
                <a:latin typeface="Century Gothic" panose="020B0502020202020204" pitchFamily="34" charset="0"/>
              </a:rPr>
              <a:t>ens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opens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1EF416-79F7-AD46-B13A-3A483B253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232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5402" y="4886496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10034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1" y="1499819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b</a:t>
            </a:r>
            <a:r>
              <a:rPr lang="en-US" sz="8000" dirty="0" err="1">
                <a:latin typeface="Century Gothic" panose="020B0502020202020204" pitchFamily="34" charset="0"/>
              </a:rPr>
              <a:t>ey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15434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obey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2A5DA9-85CF-A244-9F30-809D526B129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80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6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re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j</a:t>
            </a:r>
            <a:r>
              <a:rPr lang="en-US" sz="8000" dirty="0" err="1">
                <a:latin typeface="Century Gothic" panose="020B0502020202020204" pitchFamily="34" charset="0"/>
              </a:rPr>
              <a:t>oice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rejoice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02FB03-868B-FB49-BF7D-3A965D188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911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 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m</a:t>
            </a:r>
            <a:r>
              <a:rPr lang="en-US" sz="8000" dirty="0">
                <a:latin typeface="Century Gothic" panose="020B0502020202020204" pitchFamily="34" charset="0"/>
              </a:rPr>
              <a:t>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amen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652E1E-E5F8-954C-9DAE-51B8CF236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759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84296" y="3111753"/>
            <a:ext cx="3613490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spc="300" dirty="0">
                <a:latin typeface="Century Gothic" panose="020B0502020202020204" pitchFamily="34" charset="0"/>
              </a:rPr>
              <a:t>ca   el </a:t>
            </a:r>
            <a:endParaRPr lang="en-US" sz="7400" spc="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40244"/>
            <a:ext cx="91440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Camel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1474359"/>
            <a:ext cx="8743188" cy="1740753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When you see one consonant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between two vowels,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divide</a:t>
            </a:r>
            <a:r>
              <a:rPr lang="en-US" sz="2300" dirty="0">
                <a:latin typeface="Century Gothic" panose="020B0502020202020204" pitchFamily="34" charset="0"/>
              </a:rPr>
              <a:t> </a:t>
            </a:r>
            <a:r>
              <a:rPr lang="en-US" sz="2300" b="1" dirty="0">
                <a:latin typeface="Century Gothic" panose="020B0502020202020204" pitchFamily="34" charset="0"/>
              </a:rPr>
              <a:t>after the first consonant.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Try this pattern second. 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381762" y="4232633"/>
            <a:ext cx="813358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>
                <a:latin typeface="Century Gothic" panose="020B0502020202020204" pitchFamily="34" charset="0"/>
              </a:rPr>
              <a:t>ca</a:t>
            </a:r>
            <a:r>
              <a:rPr lang="en-US" sz="7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m</a:t>
            </a:r>
            <a:r>
              <a:rPr lang="en-US" sz="7400" dirty="0">
                <a:latin typeface="Century Gothic" panose="020B0502020202020204" pitchFamily="34" charset="0"/>
              </a:rPr>
              <a:t>  el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30794" y="3267352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m 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5173640" y="3237206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MC900356151[1]">
            <a:extLst>
              <a:ext uri="{FF2B5EF4-FFF2-40B4-BE49-F238E27FC236}">
                <a16:creationId xmlns:a16="http://schemas.microsoft.com/office/drawing/2014/main" id="{093F8DA3-17EE-9149-A90D-30D6F83A4DF9}"/>
              </a:ext>
            </a:extLst>
          </p:cNvPr>
          <p:cNvPicPr/>
          <p:nvPr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345" y="855351"/>
            <a:ext cx="2212975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C900356151[1]">
            <a:extLst>
              <a:ext uri="{FF2B5EF4-FFF2-40B4-BE49-F238E27FC236}">
                <a16:creationId xmlns:a16="http://schemas.microsoft.com/office/drawing/2014/main" id="{A617D307-EA61-134F-9FE1-430217B4E4E1}"/>
              </a:ext>
            </a:extLst>
          </p:cNvPr>
          <p:cNvPicPr/>
          <p:nvPr/>
        </p:nvPicPr>
        <p:blipFill>
          <a:blip r:embed="rId2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3680" y="855351"/>
            <a:ext cx="2159044" cy="173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10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15300"/>
                                  </p:stCondLst>
                                  <p:iterate type="wd">
                                    <p:tmPct val="81818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11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4" grpId="0" uiExpand="1" build="p"/>
      <p:bldP spid="19" grpId="0"/>
      <p:bldP spid="19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ho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n</a:t>
            </a:r>
            <a:r>
              <a:rPr lang="en-US" sz="8000" dirty="0">
                <a:latin typeface="Century Gothic" panose="020B0502020202020204" pitchFamily="34" charset="0"/>
              </a:rPr>
              <a:t>  </a:t>
            </a:r>
            <a:r>
              <a:rPr lang="en-US" sz="8000" dirty="0" err="1">
                <a:latin typeface="Century Gothic" panose="020B0502020202020204" pitchFamily="34" charset="0"/>
              </a:rPr>
              <a:t>est</a:t>
            </a:r>
            <a:r>
              <a:rPr lang="en-US" sz="8000" dirty="0">
                <a:latin typeface="Century Gothic" panose="020B0502020202020204" pitchFamily="34" charset="0"/>
              </a:rPr>
              <a:t> y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honesty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F75AE3-4E58-B842-86D9-0A09E9053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768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fa</a:t>
            </a:r>
            <a:r>
              <a:rPr lang="en-US" sz="8000" b="1" dirty="0">
                <a:solidFill>
                  <a:srgbClr val="1506D4"/>
                </a:solidFill>
                <a:latin typeface="Century Gothic" panose="020B0502020202020204" pitchFamily="34" charset="0"/>
              </a:rPr>
              <a:t>m</a:t>
            </a:r>
            <a:r>
              <a:rPr lang="en-US" sz="8000" dirty="0">
                <a:latin typeface="Century Gothic" panose="020B0502020202020204" pitchFamily="34" charset="0"/>
              </a:rPr>
              <a:t>  </a:t>
            </a:r>
            <a:r>
              <a:rPr lang="en-US" sz="8000" dirty="0" err="1">
                <a:latin typeface="Century Gothic" panose="020B0502020202020204" pitchFamily="34" charset="0"/>
              </a:rPr>
              <a:t>i</a:t>
            </a:r>
            <a:r>
              <a:rPr lang="en-US" sz="8000" b="1" dirty="0" err="1">
                <a:solidFill>
                  <a:srgbClr val="1506D4"/>
                </a:solidFill>
                <a:latin typeface="Century Gothic" panose="020B0502020202020204" pitchFamily="34" charset="0"/>
              </a:rPr>
              <a:t>l</a:t>
            </a:r>
            <a:r>
              <a:rPr lang="en-US" sz="8000" dirty="0">
                <a:latin typeface="Century Gothic" panose="020B0502020202020204" pitchFamily="34" charset="0"/>
              </a:rPr>
              <a:t>  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family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CA0536-E95C-7347-AF9D-1E16DDFAEB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733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e</a:t>
            </a:r>
            <a:r>
              <a:rPr lang="en-US" sz="8000" b="1" dirty="0" err="1">
                <a:solidFill>
                  <a:srgbClr val="1506D4"/>
                </a:solidFill>
                <a:latin typeface="Century Gothic" panose="020B0502020202020204" pitchFamily="34" charset="0"/>
              </a:rPr>
              <a:t>v</a:t>
            </a:r>
            <a:r>
              <a:rPr lang="en-US" sz="8000" dirty="0">
                <a:latin typeface="Century Gothic" panose="020B0502020202020204" pitchFamily="34" charset="0"/>
              </a:rPr>
              <a:t>  </a:t>
            </a:r>
            <a:r>
              <a:rPr lang="en-US" sz="8000" dirty="0" err="1">
                <a:latin typeface="Century Gothic" panose="020B0502020202020204" pitchFamily="34" charset="0"/>
              </a:rPr>
              <a:t>e</a:t>
            </a:r>
            <a:r>
              <a:rPr lang="en-US" sz="8000" b="1" dirty="0" err="1">
                <a:solidFill>
                  <a:srgbClr val="1506D4"/>
                </a:solidFill>
                <a:latin typeface="Century Gothic" panose="020B0502020202020204" pitchFamily="34" charset="0"/>
              </a:rPr>
              <a:t>r</a:t>
            </a:r>
            <a:r>
              <a:rPr lang="en-US" sz="8000" dirty="0">
                <a:latin typeface="Century Gothic" panose="020B0502020202020204" pitchFamily="34" charset="0"/>
              </a:rPr>
              <a:t> 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every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2D9858-53C9-6741-9949-870B43F39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99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69114" y="2755854"/>
            <a:ext cx="247882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400" dirty="0">
                <a:latin typeface="Century Gothic" panose="020B0502020202020204" pitchFamily="34" charset="0"/>
              </a:rPr>
              <a:t>ha</a:t>
            </a:r>
            <a:endParaRPr lang="en-US" sz="7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Hamster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1800045"/>
            <a:ext cx="8743188" cy="356521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b="1" dirty="0">
                <a:latin typeface="Century Gothic" panose="020B0502020202020204" pitchFamily="34" charset="0"/>
              </a:rPr>
              <a:t>When you see three consonants between two vowels,</a:t>
            </a: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596840" y="4078411"/>
            <a:ext cx="775182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spc="300" dirty="0">
                <a:latin typeface="Century Gothic" panose="020B0502020202020204" pitchFamily="34" charset="0"/>
              </a:rPr>
              <a:t>ha</a:t>
            </a:r>
            <a:r>
              <a:rPr lang="en-US" sz="7400" b="1" spc="300" dirty="0">
                <a:solidFill>
                  <a:srgbClr val="1414B2"/>
                </a:solidFill>
                <a:latin typeface="Century Gothic" panose="020B0502020202020204" pitchFamily="34" charset="0"/>
              </a:rPr>
              <a:t>m  </a:t>
            </a:r>
            <a:r>
              <a:rPr lang="en-US" sz="7400" b="1" spc="300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st</a:t>
            </a:r>
            <a:r>
              <a:rPr lang="en-US" sz="7400" spc="300" dirty="0" err="1">
                <a:latin typeface="Century Gothic" panose="020B0502020202020204" pitchFamily="34" charset="0"/>
              </a:rPr>
              <a:t>er</a:t>
            </a:r>
            <a:r>
              <a:rPr lang="en-US" sz="7400" spc="300" dirty="0">
                <a:latin typeface="Century Gothic" panose="020B0502020202020204" pitchFamily="34" charset="0"/>
              </a:rPr>
              <a:t> </a:t>
            </a:r>
            <a:endParaRPr lang="en-US" sz="7400" spc="30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17397" y="3311785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 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624952" y="2890796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324890" y="-1006178"/>
            <a:ext cx="819110" cy="6054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07E078-92EB-4225-9ADA-747ACBBDA745}"/>
              </a:ext>
            </a:extLst>
          </p:cNvPr>
          <p:cNvSpPr/>
          <p:nvPr/>
        </p:nvSpPr>
        <p:spPr>
          <a:xfrm>
            <a:off x="2193784" y="2167773"/>
            <a:ext cx="4756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400" b="1" dirty="0">
                <a:latin typeface="Century Gothic" panose="020B0502020202020204" pitchFamily="34" charset="0"/>
              </a:rPr>
              <a:t>divide after the first consonant.</a:t>
            </a:r>
            <a:endParaRPr lang="en-US" sz="2100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692631-AA7F-46C4-959A-9EFAFDC4A647}"/>
              </a:ext>
            </a:extLst>
          </p:cNvPr>
          <p:cNvSpPr/>
          <p:nvPr/>
        </p:nvSpPr>
        <p:spPr>
          <a:xfrm>
            <a:off x="3642288" y="2755854"/>
            <a:ext cx="2193229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b="1" spc="300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mst</a:t>
            </a:r>
            <a:r>
              <a:rPr lang="en-US" sz="7400" spc="3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endParaRPr lang="en-US" spc="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C139C5-C974-4003-BB41-62D8BCC5D903}"/>
              </a:ext>
            </a:extLst>
          </p:cNvPr>
          <p:cNvSpPr/>
          <p:nvPr/>
        </p:nvSpPr>
        <p:spPr>
          <a:xfrm>
            <a:off x="4989396" y="2745655"/>
            <a:ext cx="170262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400" dirty="0" err="1">
                <a:latin typeface="Century Gothic" panose="020B0502020202020204" pitchFamily="34" charset="0"/>
              </a:rPr>
              <a:t>er</a:t>
            </a:r>
            <a:endParaRPr lang="en-US" sz="7400" dirty="0"/>
          </a:p>
        </p:txBody>
      </p:sp>
      <p:pic>
        <p:nvPicPr>
          <p:cNvPr id="18" name="Picture 17" descr="MC900111940[1]">
            <a:extLst>
              <a:ext uri="{FF2B5EF4-FFF2-40B4-BE49-F238E27FC236}">
                <a16:creationId xmlns:a16="http://schemas.microsoft.com/office/drawing/2014/main" id="{E2F7963C-3E7E-3443-9C66-F299A8FD746C}"/>
              </a:ext>
            </a:extLst>
          </p:cNvPr>
          <p:cNvPicPr/>
          <p:nvPr/>
        </p:nvPicPr>
        <p:blipFill>
          <a:blip r:embed="rId2" cstate="print">
            <a:lum bright="1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81" y="2489174"/>
            <a:ext cx="1449285" cy="114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MC900111940[1]">
            <a:extLst>
              <a:ext uri="{FF2B5EF4-FFF2-40B4-BE49-F238E27FC236}">
                <a16:creationId xmlns:a16="http://schemas.microsoft.com/office/drawing/2014/main" id="{9000D248-5709-C044-96B9-849ABC804154}"/>
              </a:ext>
            </a:extLst>
          </p:cNvPr>
          <p:cNvPicPr/>
          <p:nvPr/>
        </p:nvPicPr>
        <p:blipFill>
          <a:blip r:embed="rId2" cstate="print">
            <a:lum bright="1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434" y="2494372"/>
            <a:ext cx="1432873" cy="114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1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152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11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17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4" grpId="0" build="p"/>
      <p:bldP spid="19" grpId="0"/>
      <p:bldP spid="19" grpId="1"/>
      <p:bldP spid="9" grpId="0"/>
      <p:bldP spid="36" grpId="0" animBg="1"/>
      <p:bldP spid="8" grpId="0"/>
      <p:bldP spid="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</a:t>
            </a:r>
            <a:r>
              <a:rPr lang="en-US" sz="8000" b="1" dirty="0">
                <a:solidFill>
                  <a:srgbClr val="1506D4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n</a:t>
            </a:r>
            <a:r>
              <a:rPr lang="en-US" sz="8000" dirty="0"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</a:t>
            </a:r>
            <a:r>
              <a:rPr lang="en-US" sz="8000" b="1" dirty="0" err="1">
                <a:solidFill>
                  <a:srgbClr val="1506D4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sw</a:t>
            </a:r>
            <a:r>
              <a:rPr lang="en-US" sz="8000" dirty="0" err="1"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er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answer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95432C-6463-2943-A3AC-9CFE8237A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46094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8D459AE-D3E0-4DD9-83F4-D5BB575F1BAF}"/>
              </a:ext>
            </a:extLst>
          </p:cNvPr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311DFDD-235C-401D-A26E-5D96C5AB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27033"/>
            <a:ext cx="9144000" cy="99417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7100" b="1" dirty="0">
                <a:latin typeface="Century Gothic" panose="020B0502020202020204" pitchFamily="34" charset="0"/>
              </a:rPr>
              <a:t>Dividing Words</a:t>
            </a:r>
            <a:endParaRPr lang="en-US" sz="7100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1FD6D3-67A3-410F-885D-FD9785927C4C}"/>
              </a:ext>
            </a:extLst>
          </p:cNvPr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FDC4E871-D26E-41AC-9B73-F0764BF0E7E7}"/>
              </a:ext>
            </a:extLst>
          </p:cNvPr>
          <p:cNvSpPr txBox="1">
            <a:spLocks/>
          </p:cNvSpPr>
          <p:nvPr/>
        </p:nvSpPr>
        <p:spPr>
          <a:xfrm>
            <a:off x="-1" y="2920095"/>
            <a:ext cx="9144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7100" b="1" dirty="0">
                <a:latin typeface="Century Gothic" panose="020B0502020202020204" pitchFamily="34" charset="0"/>
              </a:rPr>
              <a:t>Into Syllables</a:t>
            </a:r>
            <a:endParaRPr lang="en-US" sz="7100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1FF984-E112-49D5-BABE-7D7D927BEB3E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E44CF-99F1-4178-ACB1-114E9C7A6587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D1A7C0-4610-454E-8D63-3AE7F7FC9C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" end="2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05" y="59627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0060" y="684648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Other Syllable Divisions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2539554"/>
            <a:ext cx="9143999" cy="1422625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200" b="1" dirty="0">
                <a:latin typeface="Century Gothic" panose="020B0502020202020204" pitchFamily="34" charset="0"/>
              </a:rPr>
              <a:t>Some words don’t fit so neatly</a:t>
            </a:r>
          </a:p>
          <a:p>
            <a:pPr marL="0" indent="0" algn="ctr" fontAlgn="base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 algn="ctr" fontAlgn="base">
              <a:buNone/>
            </a:pPr>
            <a:r>
              <a:rPr lang="en-US" sz="3200" b="1" dirty="0">
                <a:latin typeface="Century Gothic" panose="020B0502020202020204" pitchFamily="34" charset="0"/>
              </a:rPr>
              <a:t>into standard syllable division patterns</a:t>
            </a:r>
            <a:r>
              <a:rPr lang="en-US" sz="2300" b="1" dirty="0">
                <a:latin typeface="Century Gothic" panose="020B0502020202020204" pitchFamily="34" charset="0"/>
              </a:rPr>
              <a:t>.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pic>
        <p:nvPicPr>
          <p:cNvPr id="6" name="word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3714" y="200071"/>
            <a:ext cx="609600" cy="60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69824" y="5722215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8976" y="-219206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0" y="66696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70C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70C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ther-BANANA">
            <a:hlinkClick r:id="" action="ppaction://media"/>
            <a:extLst>
              <a:ext uri="{FF2B5EF4-FFF2-40B4-BE49-F238E27FC236}">
                <a16:creationId xmlns:a16="http://schemas.microsoft.com/office/drawing/2014/main" id="{19376D86-6C8D-42E0-A011-A1ADACCB23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11899" y="1412687"/>
            <a:ext cx="609600" cy="609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1E3A55-DA75-4D61-9971-44AD7E025630}"/>
              </a:ext>
            </a:extLst>
          </p:cNvPr>
          <p:cNvSpPr/>
          <p:nvPr/>
        </p:nvSpPr>
        <p:spPr>
          <a:xfrm>
            <a:off x="114300" y="1404540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70CA57-4A5D-D849-93F0-EA777F2C1DBA}"/>
              </a:ext>
            </a:extLst>
          </p:cNvPr>
          <p:cNvSpPr/>
          <p:nvPr/>
        </p:nvSpPr>
        <p:spPr>
          <a:xfrm>
            <a:off x="6768224" y="-3703805"/>
            <a:ext cx="812800" cy="6914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99EDC8-EE0E-7B42-946E-6FB0441ED94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59200" y="-18325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1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4" grpId="0" uiExpand="1" build="p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</a:t>
            </a:r>
            <a:r>
              <a:rPr lang="en-US" sz="8000" dirty="0"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bout</a:t>
            </a:r>
            <a:endParaRPr lang="en-US" sz="8000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about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5DA023-041C-0D42-AE87-AC0517E60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585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8000" dirty="0"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           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a</a:t>
            </a:r>
            <a:r>
              <a:rPr lang="en-US" sz="8000" dirty="0">
                <a:latin typeface="Century Gothic" panose="020B050202020202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 live</a:t>
            </a:r>
            <a:endParaRPr lang="en-US" sz="6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alive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3012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78D9F7-44A2-EE45-9EA8-761CBDA6B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809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>
                <a:solidFill>
                  <a:srgbClr val="1506D4"/>
                </a:solidFill>
                <a:latin typeface="Century Gothic" panose="020B0502020202020204" pitchFamily="34" charset="0"/>
              </a:rPr>
              <a:t>a </a:t>
            </a:r>
            <a:r>
              <a:rPr lang="en-US" sz="8000">
                <a:latin typeface="Century Gothic" panose="020B0502020202020204" pitchFamily="34" charset="0"/>
              </a:rPr>
              <a:t>ma zing</a:t>
            </a:r>
            <a:endParaRPr lang="en-US" sz="8000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amazing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748BE0-9228-7848-82F5-7CEEB112C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36777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Foxes Suffixes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1792304"/>
            <a:ext cx="9143999" cy="45173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dirty="0">
                <a:latin typeface="Century Gothic" panose="020B0502020202020204" pitchFamily="34" charset="0"/>
              </a:rPr>
              <a:t>Focus on your base word.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36986" y="3926333"/>
            <a:ext cx="851534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fox </a:t>
            </a:r>
            <a:r>
              <a:rPr lang="en-US" sz="8000" b="1" dirty="0">
                <a:latin typeface="Century Gothic" panose="020B0502020202020204" pitchFamily="34" charset="0"/>
              </a:rPr>
              <a:t>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es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5969" y="2515718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u="sng" spc="-100" dirty="0">
                <a:latin typeface="Century Gothic" panose="020B0502020202020204" pitchFamily="34" charset="0"/>
              </a:rPr>
              <a:t>fox </a:t>
            </a:r>
            <a:r>
              <a:rPr lang="en-US" sz="8000" b="1" u="sng" spc="100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es</a:t>
            </a:r>
            <a:endParaRPr lang="en-US" sz="8000" b="1" spc="100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756385" y="2445364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lip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09.6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5841" y="110014"/>
            <a:ext cx="609600" cy="60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20221" y="20176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69F2F2-024B-3840-8F62-4001AF815275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13" y="980725"/>
            <a:ext cx="2035738" cy="16231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F6E0A8-3E99-524E-A421-53DA327BEA3E}"/>
              </a:ext>
            </a:extLst>
          </p:cNvPr>
          <p:cNvPicPr/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549" y="1015390"/>
            <a:ext cx="1944691" cy="16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12900"/>
                                  </p:stCondLst>
                                  <p:iterate type="wd">
                                    <p:tmPct val="7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1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6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4" grpId="0" build="p"/>
      <p:bldP spid="7" grpId="0"/>
      <p:bldP spid="7" grpId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might 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y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mighty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4C8106-ECF8-114A-9CF5-0A763953E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5281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77517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honest 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y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93132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honesty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C58493-0283-5E43-B559-0552B1E41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92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pray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ers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prayers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E3D45A-7B83-1D46-A98B-301DC525B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0358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55215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tell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ing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70830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telling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89C23D-A189-A344-98EA-291774CCA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2239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pray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ing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praying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C4F8D2-64A0-094C-8485-566862140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210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95055" y="2951292"/>
            <a:ext cx="2945037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dirty="0" err="1">
                <a:latin typeface="Century Gothic" panose="020B0502020202020204" pitchFamily="34" charset="0"/>
              </a:rPr>
              <a:t>ra</a:t>
            </a:r>
            <a:r>
              <a:rPr lang="en-US" sz="7400" dirty="0">
                <a:latin typeface="Century Gothic" panose="020B0502020202020204" pitchFamily="34" charset="0"/>
              </a:rPr>
              <a:t>     it</a:t>
            </a:r>
            <a:endParaRPr lang="en-US" sz="7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62546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Rabbit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3" y="1576306"/>
            <a:ext cx="9143999" cy="145118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When you see two consonants </a:t>
            </a:r>
          </a:p>
          <a:p>
            <a:pPr marL="0" indent="0" algn="ctr" fontAlgn="base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between two vowels, </a:t>
            </a:r>
          </a:p>
          <a:p>
            <a:pPr marL="0" indent="0" algn="ctr" fontAlgn="base">
              <a:buNone/>
            </a:pPr>
            <a:r>
              <a:rPr lang="en-US" sz="2400" b="1" dirty="0">
                <a:latin typeface="Century Gothic" panose="020B0502020202020204" pitchFamily="34" charset="0"/>
              </a:rPr>
              <a:t>divide between the consonants.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0" indent="0" algn="ctr" fontAlgn="base">
              <a:buNone/>
            </a:pPr>
            <a:endParaRPr lang="en-US" sz="25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2" y="4091476"/>
            <a:ext cx="8820144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 err="1">
                <a:latin typeface="Century Gothic" panose="020B0502020202020204" pitchFamily="34" charset="0"/>
              </a:rPr>
              <a:t>ra</a:t>
            </a:r>
            <a:r>
              <a:rPr lang="en-US" sz="74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b</a:t>
            </a:r>
            <a:r>
              <a:rPr lang="en-US" sz="7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 </a:t>
            </a:r>
            <a:r>
              <a:rPr lang="en-US" sz="7400" b="1" dirty="0">
                <a:latin typeface="Century Gothic" panose="020B0502020202020204" pitchFamily="34" charset="0"/>
              </a:rPr>
              <a:t> </a:t>
            </a:r>
            <a:r>
              <a:rPr lang="en-US" sz="7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b</a:t>
            </a:r>
            <a:r>
              <a:rPr lang="en-US" sz="7400" dirty="0">
                <a:latin typeface="Century Gothic" panose="020B0502020202020204" pitchFamily="34" charset="0"/>
              </a:rPr>
              <a:t>it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76202" y="3099530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bb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648200" y="3040366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4B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414B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14B2"/>
              </a:solidFill>
            </a:endParaRPr>
          </a:p>
        </p:txBody>
      </p:sp>
      <p:pic>
        <p:nvPicPr>
          <p:cNvPr id="14" name="Picture 13" descr="MC900325566[1]">
            <a:extLst>
              <a:ext uri="{FF2B5EF4-FFF2-40B4-BE49-F238E27FC236}">
                <a16:creationId xmlns:a16="http://schemas.microsoft.com/office/drawing/2014/main" id="{2C3F93C7-78D1-B542-9FEA-8FA8D468587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62716"/>
            <a:ext cx="1369060" cy="185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C900325566[1]">
            <a:extLst>
              <a:ext uri="{FF2B5EF4-FFF2-40B4-BE49-F238E27FC236}">
                <a16:creationId xmlns:a16="http://schemas.microsoft.com/office/drawing/2014/main" id="{553F5934-2ADD-0945-93B1-CAE2977920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99341" y="752708"/>
            <a:ext cx="1316009" cy="1859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34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13200"/>
                                  </p:stCondLst>
                                  <p:iterate type="wd">
                                    <p:tmPct val="1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11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4" grpId="0" uiExpand="1" build="p"/>
      <p:bldP spid="19" grpId="0"/>
      <p:bldP spid="19" grpId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wait </a:t>
            </a:r>
            <a:r>
              <a:rPr lang="en-US" sz="8000" b="1" dirty="0" err="1">
                <a:solidFill>
                  <a:srgbClr val="ED7D31"/>
                </a:solidFill>
                <a:latin typeface="Century Gothic" panose="020B0502020202020204" pitchFamily="34" charset="0"/>
              </a:rPr>
              <a:t>ing</a:t>
            </a:r>
            <a:endParaRPr lang="en-US" sz="8000" b="1" dirty="0">
              <a:solidFill>
                <a:srgbClr val="ED7D3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waiting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8726A3-4606-3046-8D8A-932B7BC38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871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55215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  ma z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ing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70830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amazing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A8DCC7-30CD-8740-9955-B5C29017C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26758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66366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friend </a:t>
            </a:r>
            <a:r>
              <a:rPr lang="en-US" sz="8000" b="1" dirty="0">
                <a:solidFill>
                  <a:srgbClr val="ED7D31"/>
                </a:solidFill>
                <a:latin typeface="Century Gothic" panose="020B0502020202020204" pitchFamily="34" charset="0"/>
              </a:rPr>
              <a:t>ship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81981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friendship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ED7D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F0C420-9A8A-3841-A4A6-3002ECE3B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9583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573697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Anteater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1658492"/>
            <a:ext cx="9143999" cy="451739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200" b="1" dirty="0">
                <a:latin typeface="Century Gothic" panose="020B0502020202020204" pitchFamily="34" charset="0"/>
              </a:rPr>
              <a:t>These compound words are made up of two smaller words.</a:t>
            </a:r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1830452" y="2527239"/>
            <a:ext cx="286384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ant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39214" y="3356841"/>
            <a:ext cx="70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1</a:t>
            </a:r>
            <a:endParaRPr lang="en-US" sz="2400" dirty="0">
              <a:solidFill>
                <a:srgbClr val="1414B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9607" y="3344696"/>
            <a:ext cx="70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2</a:t>
            </a:r>
            <a:endParaRPr lang="en-US" sz="2400" dirty="0">
              <a:solidFill>
                <a:srgbClr val="1414B2"/>
              </a:solidFill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3887058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ant  eater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463279" y="2527240"/>
            <a:ext cx="3757807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eater</a:t>
            </a:r>
            <a:endParaRPr lang="en-US" sz="8000" b="1" dirty="0">
              <a:solidFill>
                <a:srgbClr val="1414B2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078962" y="2525405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580362" y="3381893"/>
            <a:ext cx="1448496" cy="12907"/>
          </a:xfrm>
          <a:prstGeom prst="line">
            <a:avLst/>
          </a:prstGeom>
          <a:ln w="38100">
            <a:solidFill>
              <a:srgbClr val="141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4147179" y="3381893"/>
            <a:ext cx="2391407" cy="382"/>
          </a:xfrm>
          <a:prstGeom prst="line">
            <a:avLst/>
          </a:prstGeom>
          <a:ln w="38100">
            <a:solidFill>
              <a:srgbClr val="1414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8505A2D-A2AE-9042-AE54-BEA42559B73C}"/>
              </a:ext>
            </a:extLst>
          </p:cNvPr>
          <p:cNvPicPr/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22" y="2234418"/>
            <a:ext cx="1932940" cy="10623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3A160F-EB03-EC4D-90DC-0CA05E0E1AEC}"/>
              </a:ext>
            </a:extLst>
          </p:cNvPr>
          <p:cNvPicPr/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601" y="2347051"/>
            <a:ext cx="1775078" cy="10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7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13900"/>
                                  </p:stCondLst>
                                  <p:iterate type="wd">
                                    <p:tmPct val="6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19" grpId="0"/>
      <p:bldP spid="2" grpId="0"/>
      <p:bldP spid="6" grpId="0"/>
      <p:bldP spid="8" grpId="0"/>
      <p:bldP spid="8" grpId="1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21762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in  to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2937377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into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solidFill>
              <a:srgbClr val="1506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solidFill>
              <a:srgbClr val="1506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0B5DBF-7F5F-7343-87C1-8348AE863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21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Chri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s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</a:t>
            </a:r>
            <a:r>
              <a:rPr lang="en-US" sz="8000" dirty="0">
                <a:latin typeface="Century Gothic" panose="020B0502020202020204" pitchFamily="34" charset="0"/>
              </a:rPr>
              <a:t>ian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Christian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ED9C53-DFFB-C146-B9D7-8FA71FEFC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412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r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d</a:t>
            </a:r>
            <a:r>
              <a:rPr lang="en-US" sz="8000" dirty="0">
                <a:latin typeface="Century Gothic" panose="020B0502020202020204" pitchFamily="34" charset="0"/>
              </a:rPr>
              <a:t>er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order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682865-BECC-2A4B-A85F-127B568EB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9745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f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</a:t>
            </a:r>
            <a:r>
              <a:rPr lang="en-US" sz="8000" dirty="0">
                <a:latin typeface="Century Gothic" panose="020B0502020202020204" pitchFamily="34" charset="0"/>
              </a:rPr>
              <a:t>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often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C6C8B5-E675-1648-A079-4DF561219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68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li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s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</a:t>
            </a:r>
            <a:r>
              <a:rPr lang="en-US" sz="8000" dirty="0">
                <a:latin typeface="Century Gothic" panose="020B0502020202020204" pitchFamily="34" charset="0"/>
              </a:rPr>
              <a:t>en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listen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B18036-D6C5-F245-B44B-2E783F784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719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-1" y="1488668"/>
            <a:ext cx="9143999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err="1">
                <a:latin typeface="Century Gothic" panose="020B0502020202020204" pitchFamily="34" charset="0"/>
              </a:rPr>
              <a:t>se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r</a:t>
            </a:r>
            <a:r>
              <a:rPr lang="en-US" sz="8000" dirty="0">
                <a:latin typeface="Century Gothic" panose="020B0502020202020204" pitchFamily="34" charset="0"/>
              </a:rPr>
              <a:t> </a:t>
            </a:r>
            <a:r>
              <a:rPr lang="en-US" sz="80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v</a:t>
            </a:r>
            <a:r>
              <a:rPr lang="en-US" sz="8000" dirty="0" err="1">
                <a:latin typeface="Century Gothic" panose="020B0502020202020204" pitchFamily="34" charset="0"/>
              </a:rPr>
              <a:t>ant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-1" y="3004283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entury Gothic" panose="020B0502020202020204" pitchFamily="34" charset="0"/>
              </a:rPr>
              <a:t>servant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043ACFA-6CD6-CE45-9C9D-A9012E295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24229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655455" y="3094445"/>
            <a:ext cx="2658100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spc="300" dirty="0" err="1">
                <a:latin typeface="Century Gothic" panose="020B0502020202020204" pitchFamily="34" charset="0"/>
              </a:rPr>
              <a:t>ti</a:t>
            </a:r>
            <a:r>
              <a:rPr lang="en-US" sz="7400" spc="300" dirty="0">
                <a:latin typeface="Century Gothic" panose="020B0502020202020204" pitchFamily="34" charset="0"/>
              </a:rPr>
              <a:t>  </a:t>
            </a:r>
            <a:r>
              <a:rPr lang="en-US" sz="7400" spc="300" dirty="0" err="1">
                <a:latin typeface="Century Gothic" panose="020B0502020202020204" pitchFamily="34" charset="0"/>
              </a:rPr>
              <a:t>er</a:t>
            </a:r>
            <a:r>
              <a:rPr lang="en-US" sz="7400" spc="300" dirty="0">
                <a:latin typeface="Century Gothic" panose="020B0502020202020204" pitchFamily="34" charset="0"/>
              </a:rPr>
              <a:t> </a:t>
            </a:r>
            <a:endParaRPr lang="en-US" sz="7400" spc="3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495640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Tiger Words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1466374"/>
            <a:ext cx="8743188" cy="1451186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When you see one consonant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between two vowels,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divide after the first vowel. </a:t>
            </a:r>
          </a:p>
          <a:p>
            <a:pPr marL="0" indent="0" algn="ctr" fontAlgn="base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Try this pattern first. </a:t>
            </a:r>
            <a:endParaRPr lang="en-US" sz="2300" dirty="0">
              <a:latin typeface="Century Gothic" panose="020B0502020202020204" pitchFamily="34" charset="0"/>
            </a:endParaRP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760861" y="4165096"/>
            <a:ext cx="813358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400" dirty="0" err="1">
                <a:latin typeface="Century Gothic" panose="020B0502020202020204" pitchFamily="34" charset="0"/>
              </a:rPr>
              <a:t>ti</a:t>
            </a:r>
            <a:r>
              <a:rPr lang="en-US" sz="7400" dirty="0">
                <a:latin typeface="Century Gothic" panose="020B0502020202020204" pitchFamily="34" charset="0"/>
              </a:rPr>
              <a:t>  </a:t>
            </a:r>
            <a:r>
              <a:rPr lang="en-US" sz="7400" b="1" dirty="0" err="1">
                <a:solidFill>
                  <a:srgbClr val="1414B2"/>
                </a:solidFill>
                <a:latin typeface="Century Gothic" panose="020B0502020202020204" pitchFamily="34" charset="0"/>
              </a:rPr>
              <a:t>g</a:t>
            </a:r>
            <a:r>
              <a:rPr lang="en-US" sz="7400" dirty="0" err="1">
                <a:latin typeface="Century Gothic" panose="020B0502020202020204" pitchFamily="34" charset="0"/>
              </a:rPr>
              <a:t>er</a:t>
            </a:r>
            <a:endParaRPr lang="en-US" sz="7400" b="1" dirty="0">
              <a:latin typeface="Century Gothic" panose="020B0502020202020204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87353" y="3257149"/>
            <a:ext cx="9143998" cy="106043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1414B2"/>
                </a:solidFill>
                <a:latin typeface="Century Gothic" panose="020B0502020202020204" pitchFamily="34" charset="0"/>
              </a:rPr>
              <a:t>g</a:t>
            </a:r>
            <a:endParaRPr lang="en-US" sz="80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316451" y="3215758"/>
            <a:ext cx="0" cy="10385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cli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06" y="4992073"/>
            <a:ext cx="609600" cy="609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-9144" y="4828414"/>
            <a:ext cx="1028699" cy="789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1506D4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C900183858[1]">
            <a:extLst>
              <a:ext uri="{FF2B5EF4-FFF2-40B4-BE49-F238E27FC236}">
                <a16:creationId xmlns:a16="http://schemas.microsoft.com/office/drawing/2014/main" id="{EC74F70E-F7B6-7544-B877-770B8D59A1F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4398" y="937231"/>
            <a:ext cx="1647189" cy="166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C900183858[1]">
            <a:extLst>
              <a:ext uri="{FF2B5EF4-FFF2-40B4-BE49-F238E27FC236}">
                <a16:creationId xmlns:a16="http://schemas.microsoft.com/office/drawing/2014/main" id="{2AFF167B-D9D1-1245-B90E-3EB8718F9451}"/>
              </a:ext>
            </a:extLst>
          </p:cNvPr>
          <p:cNvPicPr/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12" y="942186"/>
            <a:ext cx="1647190" cy="1669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4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1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137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13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6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6" grpId="0" uiExpand="1"/>
      <p:bldP spid="3" grpId="0"/>
      <p:bldP spid="4" grpId="0" uiExpand="1" build="p"/>
      <p:bldP spid="19" grpId="0" uiExpand="1"/>
      <p:bldP spid="19" grpId="1"/>
      <p:bldP spid="9" grpId="0" uiExpand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53492</TotalTime>
  <Words>240</Words>
  <Application>Microsoft Macintosh PowerPoint</Application>
  <PresentationFormat>On-screen Show (16:10)</PresentationFormat>
  <Paragraphs>101</Paragraphs>
  <Slides>34</Slides>
  <Notes>0</Notes>
  <HiddenSlides>0</HiddenSlides>
  <MMClips>33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Tahoma</vt:lpstr>
      <vt:lpstr>Times New Roman</vt:lpstr>
      <vt:lpstr>Office Theme</vt:lpstr>
      <vt:lpstr>PowerPoint Presentation</vt:lpstr>
      <vt:lpstr>Dividing Words</vt:lpstr>
      <vt:lpstr>Rabbit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Tiger Words</vt:lpstr>
      <vt:lpstr>PowerPoint Presentation</vt:lpstr>
      <vt:lpstr>PowerPoint Presentation</vt:lpstr>
      <vt:lpstr>PowerPoint Presentation</vt:lpstr>
      <vt:lpstr>PowerPoint Presentation</vt:lpstr>
      <vt:lpstr>Camel Words</vt:lpstr>
      <vt:lpstr>PowerPoint Presentation</vt:lpstr>
      <vt:lpstr>PowerPoint Presentation</vt:lpstr>
      <vt:lpstr>PowerPoint Presentation</vt:lpstr>
      <vt:lpstr>Hamster Words</vt:lpstr>
      <vt:lpstr>PowerPoint Presentation</vt:lpstr>
      <vt:lpstr>Other Syllable Divisions</vt:lpstr>
      <vt:lpstr>PowerPoint Presentation</vt:lpstr>
      <vt:lpstr>PowerPoint Presentation</vt:lpstr>
      <vt:lpstr>PowerPoint Presentation</vt:lpstr>
      <vt:lpstr>Foxes Suffixes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Anteater Words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469</cp:revision>
  <dcterms:created xsi:type="dcterms:W3CDTF">2017-01-10T01:35:56Z</dcterms:created>
  <dcterms:modified xsi:type="dcterms:W3CDTF">2018-09-03T14:40:19Z</dcterms:modified>
</cp:coreProperties>
</file>